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Heebo Bold" pitchFamily="2" charset="-79"/>
      <p:regular r:id="rId9"/>
      <p:bold r:id="rId10"/>
    </p:embeddedFont>
    <p:embeddedFont>
      <p:font typeface="Helios Extended Bold" panose="020B0604020202020204" charset="0"/>
      <p:regular r:id="rId11"/>
      <p:bold r:id="rId12"/>
    </p:embeddedFont>
    <p:embeddedFont>
      <p:font typeface="Lato" panose="020F0502020204030203" pitchFamily="34" charset="0"/>
      <p:regular r:id="rId13"/>
      <p:bold r:id="rId14"/>
      <p:italic r:id="rId15"/>
      <p:boldItalic r:id="rId16"/>
    </p:embeddedFont>
    <p:embeddedFont>
      <p:font typeface="Lato Bold" panose="020F0502020204030203" pitchFamily="34" charset="0"/>
      <p:regular r:id="rId17"/>
      <p:bold r:id="rId18"/>
    </p:embeddedFont>
    <p:embeddedFont>
      <p:font typeface="Lato Italics" panose="020B0604020202020204" charset="0"/>
      <p:regular r:id="rId19"/>
      <p: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autoAdjust="0"/>
    <p:restoredTop sz="94589" autoAdjust="0"/>
  </p:normalViewPr>
  <p:slideViewPr>
    <p:cSldViewPr>
      <p:cViewPr varScale="1">
        <p:scale>
          <a:sx n="80" d="100"/>
          <a:sy n="80" d="100"/>
        </p:scale>
        <p:origin x="824"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theme" Target="theme/theme1.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viewProps" Target="view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svg>
</file>

<file path=ppt/media/image2.svg>
</file>

<file path=ppt/media/image3.pn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505200" y="1326430"/>
            <a:ext cx="21592905" cy="7634140"/>
            <a:chOff x="0" y="0"/>
            <a:chExt cx="1149489" cy="406400"/>
          </a:xfrm>
        </p:grpSpPr>
        <p:sp>
          <p:nvSpPr>
            <p:cNvPr id="3" name="Freeform 3"/>
            <p:cNvSpPr/>
            <p:nvPr/>
          </p:nvSpPr>
          <p:spPr>
            <a:xfrm>
              <a:off x="0" y="0"/>
              <a:ext cx="1149488" cy="406400"/>
            </a:xfrm>
            <a:custGeom>
              <a:avLst/>
              <a:gdLst/>
              <a:ahLst/>
              <a:cxnLst/>
              <a:rect l="l" t="t" r="r" b="b"/>
              <a:pathLst>
                <a:path w="1149488" h="406400">
                  <a:moveTo>
                    <a:pt x="946288" y="0"/>
                  </a:moveTo>
                  <a:cubicBezTo>
                    <a:pt x="1058513" y="0"/>
                    <a:pt x="1149488" y="90976"/>
                    <a:pt x="1149488" y="203200"/>
                  </a:cubicBezTo>
                  <a:cubicBezTo>
                    <a:pt x="1149488" y="315424"/>
                    <a:pt x="1058513" y="406400"/>
                    <a:pt x="946288" y="406400"/>
                  </a:cubicBezTo>
                  <a:lnTo>
                    <a:pt x="203200" y="406400"/>
                  </a:lnTo>
                  <a:cubicBezTo>
                    <a:pt x="90976" y="406400"/>
                    <a:pt x="0" y="315424"/>
                    <a:pt x="0" y="203200"/>
                  </a:cubicBezTo>
                  <a:cubicBezTo>
                    <a:pt x="0" y="90976"/>
                    <a:pt x="90976" y="0"/>
                    <a:pt x="203200" y="0"/>
                  </a:cubicBezTo>
                  <a:close/>
                </a:path>
              </a:pathLst>
            </a:custGeom>
            <a:solidFill>
              <a:srgbClr val="F2F1F1">
                <a:alpha val="80000"/>
              </a:srgbClr>
            </a:solidFill>
          </p:spPr>
          <p:txBody>
            <a:bodyPr/>
            <a:lstStyle/>
            <a:p>
              <a:endParaRPr lang="en-US"/>
            </a:p>
          </p:txBody>
        </p:sp>
        <p:sp>
          <p:nvSpPr>
            <p:cNvPr id="4" name="TextBox 4"/>
            <p:cNvSpPr txBox="1"/>
            <p:nvPr/>
          </p:nvSpPr>
          <p:spPr>
            <a:xfrm>
              <a:off x="0" y="-47625"/>
              <a:ext cx="1149489" cy="454025"/>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028700" y="9009810"/>
            <a:ext cx="248490" cy="248490"/>
            <a:chOff x="0" y="0"/>
            <a:chExt cx="812800" cy="812800"/>
          </a:xfrm>
        </p:grpSpPr>
        <p:sp>
          <p:nvSpPr>
            <p:cNvPr id="6" name="Freeform 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7010810" y="1028700"/>
            <a:ext cx="248490" cy="248490"/>
            <a:chOff x="0" y="0"/>
            <a:chExt cx="812800" cy="812800"/>
          </a:xfrm>
        </p:grpSpPr>
        <p:sp>
          <p:nvSpPr>
            <p:cNvPr id="9" name="Freeform 9"/>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10" name="TextBox 10"/>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11" name="Freeform 11"/>
          <p:cNvSpPr/>
          <p:nvPr/>
        </p:nvSpPr>
        <p:spPr>
          <a:xfrm flipH="1">
            <a:off x="8667299" y="2258188"/>
            <a:ext cx="871725" cy="847390"/>
          </a:xfrm>
          <a:custGeom>
            <a:avLst/>
            <a:gdLst/>
            <a:ahLst/>
            <a:cxnLst/>
            <a:rect l="l" t="t" r="r" b="b"/>
            <a:pathLst>
              <a:path w="871725" h="847390">
                <a:moveTo>
                  <a:pt x="871725" y="0"/>
                </a:moveTo>
                <a:lnTo>
                  <a:pt x="0" y="0"/>
                </a:lnTo>
                <a:lnTo>
                  <a:pt x="0" y="847390"/>
                </a:lnTo>
                <a:lnTo>
                  <a:pt x="871725" y="847390"/>
                </a:lnTo>
                <a:lnTo>
                  <a:pt x="871725"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2" name="TextBox 12"/>
          <p:cNvSpPr txBox="1"/>
          <p:nvPr/>
        </p:nvSpPr>
        <p:spPr>
          <a:xfrm>
            <a:off x="900877" y="4466110"/>
            <a:ext cx="16109934" cy="1262496"/>
          </a:xfrm>
          <a:prstGeom prst="rect">
            <a:avLst/>
          </a:prstGeom>
        </p:spPr>
        <p:txBody>
          <a:bodyPr lIns="0" tIns="0" rIns="0" bIns="0" rtlCol="0" anchor="t">
            <a:spAutoFit/>
          </a:bodyPr>
          <a:lstStyle/>
          <a:p>
            <a:pPr algn="ctr">
              <a:lnSpc>
                <a:spcPts val="4963"/>
              </a:lnSpc>
            </a:pPr>
            <a:r>
              <a:rPr lang="en-US" sz="3545" b="1" spc="177">
                <a:solidFill>
                  <a:srgbClr val="000000"/>
                </a:solidFill>
                <a:latin typeface="Helios Extended Bold"/>
                <a:ea typeface="Helios Extended Bold"/>
                <a:cs typeface="Helios Extended Bold"/>
                <a:sym typeface="Helios Extended Bold"/>
              </a:rPr>
              <a:t>ANALYSIS OF MONARCH BUTTERFLY MIGRATION </a:t>
            </a:r>
          </a:p>
          <a:p>
            <a:pPr marL="0" lvl="0" indent="0" algn="ctr">
              <a:lnSpc>
                <a:spcPts val="4963"/>
              </a:lnSpc>
            </a:pPr>
            <a:r>
              <a:rPr lang="en-US" sz="3545" b="1" spc="177">
                <a:solidFill>
                  <a:srgbClr val="000000"/>
                </a:solidFill>
                <a:latin typeface="Helios Extended Bold"/>
                <a:ea typeface="Helios Extended Bold"/>
                <a:cs typeface="Helios Extended Bold"/>
                <a:sym typeface="Helios Extended Bold"/>
              </a:rPr>
              <a:t>COMPARED TO PESTICIDE CONCENTRATION BY STATE</a:t>
            </a:r>
          </a:p>
        </p:txBody>
      </p:sp>
      <p:sp>
        <p:nvSpPr>
          <p:cNvPr id="13" name="TextBox 13"/>
          <p:cNvSpPr txBox="1"/>
          <p:nvPr/>
        </p:nvSpPr>
        <p:spPr>
          <a:xfrm>
            <a:off x="2214483" y="6662057"/>
            <a:ext cx="13859035" cy="1047751"/>
          </a:xfrm>
          <a:prstGeom prst="rect">
            <a:avLst/>
          </a:prstGeom>
        </p:spPr>
        <p:txBody>
          <a:bodyPr lIns="0" tIns="0" rIns="0" bIns="0" rtlCol="0" anchor="t">
            <a:spAutoFit/>
          </a:bodyPr>
          <a:lstStyle/>
          <a:p>
            <a:pPr algn="ctr">
              <a:lnSpc>
                <a:spcPts val="4759"/>
              </a:lnSpc>
            </a:pPr>
            <a:r>
              <a:rPr lang="en-US" sz="3399" b="1" spc="339">
                <a:solidFill>
                  <a:srgbClr val="000000"/>
                </a:solidFill>
                <a:latin typeface="Heebo Bold"/>
                <a:ea typeface="Heebo Bold"/>
                <a:cs typeface="Heebo Bold"/>
                <a:sym typeface="Heebo Bold"/>
              </a:rPr>
              <a:t>TEAM THE FANNYPACK</a:t>
            </a:r>
          </a:p>
          <a:p>
            <a:pPr marL="0" lvl="0" indent="0" algn="ctr">
              <a:lnSpc>
                <a:spcPts val="3639"/>
              </a:lnSpc>
            </a:pPr>
            <a:r>
              <a:rPr lang="en-US" sz="2599" b="1" spc="259">
                <a:solidFill>
                  <a:srgbClr val="000000"/>
                </a:solidFill>
                <a:latin typeface="Heebo Bold"/>
                <a:ea typeface="Heebo Bold"/>
                <a:cs typeface="Heebo Bold"/>
                <a:sym typeface="Heebo Bold"/>
              </a:rPr>
              <a:t>RYAN BERBEREK, EFRAIN GARZA, LAUREN HOCHMAN, LA MIA PRUITT</a:t>
            </a:r>
          </a:p>
        </p:txBody>
      </p:sp>
      <p:sp>
        <p:nvSpPr>
          <p:cNvPr id="14" name="TextBox 14"/>
          <p:cNvSpPr txBox="1"/>
          <p:nvPr/>
        </p:nvSpPr>
        <p:spPr>
          <a:xfrm>
            <a:off x="2958126" y="3096053"/>
            <a:ext cx="12371749" cy="464820"/>
          </a:xfrm>
          <a:prstGeom prst="rect">
            <a:avLst/>
          </a:prstGeom>
        </p:spPr>
        <p:txBody>
          <a:bodyPr lIns="0" tIns="0" rIns="0" bIns="0" rtlCol="0" anchor="t">
            <a:spAutoFit/>
          </a:bodyPr>
          <a:lstStyle/>
          <a:p>
            <a:pPr marL="0" lvl="0" indent="0" algn="ctr">
              <a:lnSpc>
                <a:spcPts val="3779"/>
              </a:lnSpc>
              <a:spcBef>
                <a:spcPct val="0"/>
              </a:spcBef>
            </a:pPr>
            <a:r>
              <a:rPr lang="en-US" sz="2699" b="1" spc="269">
                <a:solidFill>
                  <a:srgbClr val="000000"/>
                </a:solidFill>
                <a:latin typeface="Lato Bold"/>
                <a:ea typeface="Lato Bold"/>
                <a:cs typeface="Lato Bold"/>
                <a:sym typeface="Lato Bold"/>
              </a:rPr>
              <a:t>UTSA Datathon 2024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6806369" cy="10287000"/>
            <a:chOff x="0" y="0"/>
            <a:chExt cx="1792624" cy="2709333"/>
          </a:xfrm>
        </p:grpSpPr>
        <p:sp>
          <p:nvSpPr>
            <p:cNvPr id="3" name="Freeform 3"/>
            <p:cNvSpPr/>
            <p:nvPr/>
          </p:nvSpPr>
          <p:spPr>
            <a:xfrm>
              <a:off x="0" y="0"/>
              <a:ext cx="1792624" cy="2709333"/>
            </a:xfrm>
            <a:custGeom>
              <a:avLst/>
              <a:gdLst/>
              <a:ahLst/>
              <a:cxnLst/>
              <a:rect l="l" t="t" r="r" b="b"/>
              <a:pathLst>
                <a:path w="1792624" h="2709333">
                  <a:moveTo>
                    <a:pt x="0" y="0"/>
                  </a:moveTo>
                  <a:lnTo>
                    <a:pt x="1792624" y="0"/>
                  </a:lnTo>
                  <a:lnTo>
                    <a:pt x="1792624" y="2709333"/>
                  </a:lnTo>
                  <a:lnTo>
                    <a:pt x="0" y="2709333"/>
                  </a:lnTo>
                  <a:close/>
                </a:path>
              </a:pathLst>
            </a:custGeom>
            <a:solidFill>
              <a:srgbClr val="F2F1F1">
                <a:alpha val="80000"/>
              </a:srgbClr>
            </a:solidFill>
          </p:spPr>
          <p:txBody>
            <a:bodyPr/>
            <a:lstStyle/>
            <a:p>
              <a:endParaRPr lang="en-US"/>
            </a:p>
          </p:txBody>
        </p:sp>
        <p:sp>
          <p:nvSpPr>
            <p:cNvPr id="4" name="TextBox 4"/>
            <p:cNvSpPr txBox="1"/>
            <p:nvPr/>
          </p:nvSpPr>
          <p:spPr>
            <a:xfrm>
              <a:off x="0" y="-47625"/>
              <a:ext cx="1792624" cy="2756958"/>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7259300" y="9367516"/>
            <a:ext cx="248490" cy="248490"/>
            <a:chOff x="0" y="0"/>
            <a:chExt cx="812800" cy="812800"/>
          </a:xfrm>
        </p:grpSpPr>
        <p:sp>
          <p:nvSpPr>
            <p:cNvPr id="6" name="Freeform 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2618397" y="0"/>
            <a:ext cx="9424766" cy="10287000"/>
            <a:chOff x="0" y="0"/>
            <a:chExt cx="842974" cy="920094"/>
          </a:xfrm>
        </p:grpSpPr>
        <p:sp>
          <p:nvSpPr>
            <p:cNvPr id="9" name="Freeform 9"/>
            <p:cNvSpPr/>
            <p:nvPr/>
          </p:nvSpPr>
          <p:spPr>
            <a:xfrm>
              <a:off x="0" y="0"/>
              <a:ext cx="842974" cy="920094"/>
            </a:xfrm>
            <a:custGeom>
              <a:avLst/>
              <a:gdLst/>
              <a:ahLst/>
              <a:cxnLst/>
              <a:rect l="l" t="t" r="r" b="b"/>
              <a:pathLst>
                <a:path w="842974" h="920094">
                  <a:moveTo>
                    <a:pt x="0" y="0"/>
                  </a:moveTo>
                  <a:lnTo>
                    <a:pt x="842974" y="0"/>
                  </a:lnTo>
                  <a:lnTo>
                    <a:pt x="842974" y="920094"/>
                  </a:lnTo>
                  <a:lnTo>
                    <a:pt x="0" y="920094"/>
                  </a:lnTo>
                  <a:close/>
                </a:path>
              </a:pathLst>
            </a:custGeom>
            <a:blipFill>
              <a:blip r:embed="rId2"/>
              <a:stretch>
                <a:fillRect l="-12731" t="-2071" b="-1210"/>
              </a:stretch>
            </a:blipFill>
          </p:spPr>
          <p:txBody>
            <a:bodyPr/>
            <a:lstStyle/>
            <a:p>
              <a:endParaRPr lang="en-US"/>
            </a:p>
          </p:txBody>
        </p:sp>
      </p:grpSp>
      <p:sp>
        <p:nvSpPr>
          <p:cNvPr id="10" name="TextBox 10"/>
          <p:cNvSpPr txBox="1"/>
          <p:nvPr/>
        </p:nvSpPr>
        <p:spPr>
          <a:xfrm>
            <a:off x="7884936" y="1096950"/>
            <a:ext cx="5666756" cy="1076325"/>
          </a:xfrm>
          <a:prstGeom prst="rect">
            <a:avLst/>
          </a:prstGeom>
        </p:spPr>
        <p:txBody>
          <a:bodyPr lIns="0" tIns="0" rIns="0" bIns="0" rtlCol="0" anchor="t">
            <a:spAutoFit/>
          </a:bodyPr>
          <a:lstStyle/>
          <a:p>
            <a:pPr marL="0" lvl="0" indent="0" algn="l">
              <a:lnSpc>
                <a:spcPts val="8400"/>
              </a:lnSpc>
            </a:pPr>
            <a:r>
              <a:rPr lang="en-US" sz="6000" b="1" spc="300">
                <a:solidFill>
                  <a:srgbClr val="000000"/>
                </a:solidFill>
                <a:latin typeface="Helios Extended Bold"/>
                <a:ea typeface="Helios Extended Bold"/>
                <a:cs typeface="Helios Extended Bold"/>
                <a:sym typeface="Helios Extended Bold"/>
              </a:rPr>
              <a:t>OBJECTIVE</a:t>
            </a:r>
          </a:p>
        </p:txBody>
      </p:sp>
      <p:sp>
        <p:nvSpPr>
          <p:cNvPr id="11" name="TextBox 11"/>
          <p:cNvSpPr txBox="1"/>
          <p:nvPr/>
        </p:nvSpPr>
        <p:spPr>
          <a:xfrm>
            <a:off x="7884936" y="3121458"/>
            <a:ext cx="9374364" cy="2760488"/>
          </a:xfrm>
          <a:prstGeom prst="rect">
            <a:avLst/>
          </a:prstGeom>
        </p:spPr>
        <p:txBody>
          <a:bodyPr lIns="0" tIns="0" rIns="0" bIns="0" rtlCol="0" anchor="t">
            <a:spAutoFit/>
          </a:bodyPr>
          <a:lstStyle/>
          <a:p>
            <a:pPr marL="0" lvl="0" indent="0" algn="l">
              <a:lnSpc>
                <a:spcPts val="3705"/>
              </a:lnSpc>
            </a:pPr>
            <a:r>
              <a:rPr lang="en-US" sz="2316" spc="231">
                <a:solidFill>
                  <a:srgbClr val="000000"/>
                </a:solidFill>
                <a:latin typeface="Lato"/>
                <a:ea typeface="Lato"/>
                <a:cs typeface="Lato"/>
                <a:sym typeface="Lato"/>
              </a:rPr>
              <a:t>We were tasked with responding to a global crisis. Over the past year, there has been a precipitous decline in pollinator populations worldwide. Our responsibility was to select and analyze relevant data, interpret our findings, and recommend a strategy. Our group has been assigned to focus on monarch butterflies.</a:t>
            </a:r>
          </a:p>
        </p:txBody>
      </p:sp>
      <p:sp>
        <p:nvSpPr>
          <p:cNvPr id="12" name="TextBox 12"/>
          <p:cNvSpPr txBox="1"/>
          <p:nvPr/>
        </p:nvSpPr>
        <p:spPr>
          <a:xfrm>
            <a:off x="7884936" y="6617659"/>
            <a:ext cx="9374364" cy="1373803"/>
          </a:xfrm>
          <a:prstGeom prst="rect">
            <a:avLst/>
          </a:prstGeom>
        </p:spPr>
        <p:txBody>
          <a:bodyPr lIns="0" tIns="0" rIns="0" bIns="0" rtlCol="0" anchor="t">
            <a:spAutoFit/>
          </a:bodyPr>
          <a:lstStyle/>
          <a:p>
            <a:pPr marL="0" lvl="0" indent="0" algn="l">
              <a:lnSpc>
                <a:spcPts val="3705"/>
              </a:lnSpc>
            </a:pPr>
            <a:r>
              <a:rPr lang="en-US" sz="2316" spc="231">
                <a:solidFill>
                  <a:srgbClr val="000000"/>
                </a:solidFill>
                <a:latin typeface="Lato"/>
                <a:ea typeface="Lato"/>
                <a:cs typeface="Lato"/>
                <a:sym typeface="Lato"/>
              </a:rPr>
              <a:t>Our team discovered basic insights on the decline of the monarch butterfly population by cleaning, preparing, analyzing, and visualizing pesticides and sightings.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80210" y="780210"/>
            <a:ext cx="248490" cy="24849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5" name="TextBox 5"/>
          <p:cNvSpPr txBox="1"/>
          <p:nvPr/>
        </p:nvSpPr>
        <p:spPr>
          <a:xfrm>
            <a:off x="8759618" y="3107911"/>
            <a:ext cx="8499682" cy="2493645"/>
          </a:xfrm>
          <a:prstGeom prst="rect">
            <a:avLst/>
          </a:prstGeom>
        </p:spPr>
        <p:txBody>
          <a:bodyPr lIns="0" tIns="0" rIns="0" bIns="0" rtlCol="0" anchor="t">
            <a:spAutoFit/>
          </a:bodyPr>
          <a:lstStyle/>
          <a:p>
            <a:pPr marL="0" lvl="0" indent="0" algn="l">
              <a:lnSpc>
                <a:spcPts val="3360"/>
              </a:lnSpc>
            </a:pPr>
            <a:r>
              <a:rPr lang="en-US" sz="2100" spc="210">
                <a:solidFill>
                  <a:srgbClr val="000000"/>
                </a:solidFill>
                <a:latin typeface="Lato"/>
                <a:ea typeface="Lato"/>
                <a:cs typeface="Lato"/>
                <a:sym typeface="Lato"/>
              </a:rPr>
              <a:t>With full transparency in mind, our team would like to note that we did not complete a time series analysis. We focused on the summation of the concentration of pesticides per state instead of the highest concentration per state. We propose future analyses to be made on the datasets that we prepared.</a:t>
            </a:r>
          </a:p>
        </p:txBody>
      </p:sp>
      <p:sp>
        <p:nvSpPr>
          <p:cNvPr id="6" name="TextBox 6"/>
          <p:cNvSpPr txBox="1"/>
          <p:nvPr/>
        </p:nvSpPr>
        <p:spPr>
          <a:xfrm>
            <a:off x="8759618" y="6762339"/>
            <a:ext cx="8499682" cy="2074545"/>
          </a:xfrm>
          <a:prstGeom prst="rect">
            <a:avLst/>
          </a:prstGeom>
        </p:spPr>
        <p:txBody>
          <a:bodyPr lIns="0" tIns="0" rIns="0" bIns="0" rtlCol="0" anchor="t">
            <a:spAutoFit/>
          </a:bodyPr>
          <a:lstStyle/>
          <a:p>
            <a:pPr marL="453390" lvl="1" indent="-226695" algn="l">
              <a:lnSpc>
                <a:spcPts val="3360"/>
              </a:lnSpc>
              <a:buFont typeface="Arial"/>
              <a:buChar char="•"/>
            </a:pPr>
            <a:r>
              <a:rPr lang="en-US" sz="2100" spc="210">
                <a:solidFill>
                  <a:srgbClr val="000000"/>
                </a:solidFill>
                <a:latin typeface="Lato"/>
                <a:ea typeface="Lato"/>
                <a:cs typeface="Lato"/>
                <a:sym typeface="Lato"/>
              </a:rPr>
              <a:t>Datasets: USDA Pesticide Data Program, Journey North Monarch Butterfly</a:t>
            </a:r>
          </a:p>
          <a:p>
            <a:pPr marL="453390" lvl="1" indent="-226695" algn="l">
              <a:lnSpc>
                <a:spcPts val="3360"/>
              </a:lnSpc>
              <a:buFont typeface="Arial"/>
              <a:buChar char="•"/>
            </a:pPr>
            <a:r>
              <a:rPr lang="en-US" sz="2100" spc="210">
                <a:solidFill>
                  <a:srgbClr val="000000"/>
                </a:solidFill>
                <a:latin typeface="Lato"/>
                <a:ea typeface="Lato"/>
                <a:cs typeface="Lato"/>
                <a:sym typeface="Lato"/>
              </a:rPr>
              <a:t>Data cleaning and conversion for future analysis</a:t>
            </a:r>
          </a:p>
          <a:p>
            <a:pPr marL="453390" lvl="1" indent="-226695" algn="l">
              <a:lnSpc>
                <a:spcPts val="3360"/>
              </a:lnSpc>
              <a:buFont typeface="Arial"/>
              <a:buChar char="•"/>
            </a:pPr>
            <a:r>
              <a:rPr lang="en-US" sz="2100" spc="210">
                <a:solidFill>
                  <a:srgbClr val="000000"/>
                </a:solidFill>
                <a:latin typeface="Lato"/>
                <a:ea typeface="Lato"/>
                <a:cs typeface="Lato"/>
                <a:sym typeface="Lato"/>
              </a:rPr>
              <a:t>Software: Excel, SAS, Python, Access, Tableau</a:t>
            </a:r>
          </a:p>
          <a:p>
            <a:pPr marL="453390" lvl="1" indent="-226695" algn="l">
              <a:lnSpc>
                <a:spcPts val="3360"/>
              </a:lnSpc>
              <a:buFont typeface="Arial"/>
              <a:buChar char="•"/>
            </a:pPr>
            <a:r>
              <a:rPr lang="en-US" sz="2100" spc="210">
                <a:solidFill>
                  <a:srgbClr val="000000"/>
                </a:solidFill>
                <a:latin typeface="Lato"/>
                <a:ea typeface="Lato"/>
                <a:cs typeface="Lato"/>
                <a:sym typeface="Lato"/>
              </a:rPr>
              <a:t>Tables and graphs: Pivot table, density map</a:t>
            </a:r>
          </a:p>
        </p:txBody>
      </p:sp>
      <p:sp>
        <p:nvSpPr>
          <p:cNvPr id="7" name="TextBox 7"/>
          <p:cNvSpPr txBox="1"/>
          <p:nvPr/>
        </p:nvSpPr>
        <p:spPr>
          <a:xfrm>
            <a:off x="8759618" y="6301964"/>
            <a:ext cx="8499682" cy="412750"/>
          </a:xfrm>
          <a:prstGeom prst="rect">
            <a:avLst/>
          </a:prstGeom>
        </p:spPr>
        <p:txBody>
          <a:bodyPr lIns="0" tIns="0" rIns="0" bIns="0" rtlCol="0" anchor="t">
            <a:spAutoFit/>
          </a:bodyPr>
          <a:lstStyle/>
          <a:p>
            <a:pPr marL="0" lvl="0" indent="0" algn="l">
              <a:lnSpc>
                <a:spcPts val="3499"/>
              </a:lnSpc>
            </a:pPr>
            <a:r>
              <a:rPr lang="en-US" sz="2499" b="1" spc="249">
                <a:solidFill>
                  <a:srgbClr val="F16500"/>
                </a:solidFill>
                <a:latin typeface="Heebo Bold"/>
                <a:ea typeface="Heebo Bold"/>
                <a:cs typeface="Heebo Bold"/>
                <a:sym typeface="Heebo Bold"/>
              </a:rPr>
              <a:t>METHODS</a:t>
            </a:r>
          </a:p>
        </p:txBody>
      </p:sp>
      <p:sp>
        <p:nvSpPr>
          <p:cNvPr id="8" name="Freeform 8"/>
          <p:cNvSpPr/>
          <p:nvPr/>
        </p:nvSpPr>
        <p:spPr>
          <a:xfrm>
            <a:off x="3183166" y="5143500"/>
            <a:ext cx="4887991" cy="4114800"/>
          </a:xfrm>
          <a:custGeom>
            <a:avLst/>
            <a:gdLst/>
            <a:ahLst/>
            <a:cxnLst/>
            <a:rect l="l" t="t" r="r" b="b"/>
            <a:pathLst>
              <a:path w="4887991" h="4114800">
                <a:moveTo>
                  <a:pt x="0" y="0"/>
                </a:moveTo>
                <a:lnTo>
                  <a:pt x="4887991" y="0"/>
                </a:lnTo>
                <a:lnTo>
                  <a:pt x="4887991"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9"/>
          <p:cNvSpPr/>
          <p:nvPr/>
        </p:nvSpPr>
        <p:spPr>
          <a:xfrm>
            <a:off x="780210" y="2511934"/>
            <a:ext cx="5813215" cy="3771323"/>
          </a:xfrm>
          <a:custGeom>
            <a:avLst/>
            <a:gdLst/>
            <a:ahLst/>
            <a:cxnLst/>
            <a:rect l="l" t="t" r="r" b="b"/>
            <a:pathLst>
              <a:path w="5813215" h="3771323">
                <a:moveTo>
                  <a:pt x="0" y="0"/>
                </a:moveTo>
                <a:lnTo>
                  <a:pt x="5813215" y="0"/>
                </a:lnTo>
                <a:lnTo>
                  <a:pt x="5813215" y="3771323"/>
                </a:lnTo>
                <a:lnTo>
                  <a:pt x="0" y="37713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TextBox 10"/>
          <p:cNvSpPr txBox="1"/>
          <p:nvPr/>
        </p:nvSpPr>
        <p:spPr>
          <a:xfrm>
            <a:off x="8759618" y="866775"/>
            <a:ext cx="8499682" cy="1076325"/>
          </a:xfrm>
          <a:prstGeom prst="rect">
            <a:avLst/>
          </a:prstGeom>
        </p:spPr>
        <p:txBody>
          <a:bodyPr lIns="0" tIns="0" rIns="0" bIns="0" rtlCol="0" anchor="t">
            <a:spAutoFit/>
          </a:bodyPr>
          <a:lstStyle/>
          <a:p>
            <a:pPr marL="0" lvl="0" indent="0" algn="l">
              <a:lnSpc>
                <a:spcPts val="8400"/>
              </a:lnSpc>
            </a:pPr>
            <a:r>
              <a:rPr lang="en-US" sz="6000" b="1" spc="300">
                <a:solidFill>
                  <a:srgbClr val="000000"/>
                </a:solidFill>
                <a:latin typeface="Helios Extended Bold"/>
                <a:ea typeface="Helios Extended Bold"/>
                <a:cs typeface="Helios Extended Bold"/>
                <a:sym typeface="Helios Extended Bold"/>
              </a:rPr>
              <a:t>PROPOSAL</a:t>
            </a:r>
          </a:p>
        </p:txBody>
      </p:sp>
      <p:sp>
        <p:nvSpPr>
          <p:cNvPr id="11" name="TextBox 11"/>
          <p:cNvSpPr txBox="1"/>
          <p:nvPr/>
        </p:nvSpPr>
        <p:spPr>
          <a:xfrm>
            <a:off x="8759618" y="2644327"/>
            <a:ext cx="8499682" cy="412750"/>
          </a:xfrm>
          <a:prstGeom prst="rect">
            <a:avLst/>
          </a:prstGeom>
        </p:spPr>
        <p:txBody>
          <a:bodyPr lIns="0" tIns="0" rIns="0" bIns="0" rtlCol="0" anchor="t">
            <a:spAutoFit/>
          </a:bodyPr>
          <a:lstStyle/>
          <a:p>
            <a:pPr marL="0" lvl="0" indent="0" algn="l">
              <a:lnSpc>
                <a:spcPts val="3499"/>
              </a:lnSpc>
            </a:pPr>
            <a:r>
              <a:rPr lang="en-US" sz="2499" b="1" spc="249">
                <a:solidFill>
                  <a:srgbClr val="F16500"/>
                </a:solidFill>
                <a:latin typeface="Heebo Bold"/>
                <a:ea typeface="Heebo Bold"/>
                <a:cs typeface="Heebo Bold"/>
                <a:sym typeface="Heebo Bold"/>
              </a:rPr>
              <a:t>PROPOSAL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0858" y="3569273"/>
            <a:ext cx="9007782" cy="5556233"/>
            <a:chOff x="0" y="0"/>
            <a:chExt cx="1884866" cy="1162634"/>
          </a:xfrm>
        </p:grpSpPr>
        <p:sp>
          <p:nvSpPr>
            <p:cNvPr id="3" name="Freeform 3"/>
            <p:cNvSpPr/>
            <p:nvPr/>
          </p:nvSpPr>
          <p:spPr>
            <a:xfrm>
              <a:off x="0" y="0"/>
              <a:ext cx="1884867" cy="1162634"/>
            </a:xfrm>
            <a:custGeom>
              <a:avLst/>
              <a:gdLst/>
              <a:ahLst/>
              <a:cxnLst/>
              <a:rect l="l" t="t" r="r" b="b"/>
              <a:pathLst>
                <a:path w="1884867" h="1162634">
                  <a:moveTo>
                    <a:pt x="0" y="0"/>
                  </a:moveTo>
                  <a:lnTo>
                    <a:pt x="1884867" y="0"/>
                  </a:lnTo>
                  <a:lnTo>
                    <a:pt x="1884867" y="1162634"/>
                  </a:lnTo>
                  <a:lnTo>
                    <a:pt x="0" y="1162634"/>
                  </a:lnTo>
                  <a:close/>
                </a:path>
              </a:pathLst>
            </a:custGeom>
            <a:blipFill>
              <a:blip r:embed="rId2"/>
              <a:stretch>
                <a:fillRect t="-1583" b="-1583"/>
              </a:stretch>
            </a:blipFill>
          </p:spPr>
          <p:txBody>
            <a:bodyPr/>
            <a:lstStyle/>
            <a:p>
              <a:endParaRPr lang="en-US"/>
            </a:p>
          </p:txBody>
        </p:sp>
      </p:grpSp>
      <p:grpSp>
        <p:nvGrpSpPr>
          <p:cNvPr id="4" name="Group 4"/>
          <p:cNvGrpSpPr/>
          <p:nvPr/>
        </p:nvGrpSpPr>
        <p:grpSpPr>
          <a:xfrm>
            <a:off x="780210" y="780210"/>
            <a:ext cx="248490" cy="248490"/>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7" name="Group 7"/>
          <p:cNvGrpSpPr/>
          <p:nvPr/>
        </p:nvGrpSpPr>
        <p:grpSpPr>
          <a:xfrm>
            <a:off x="17259300" y="9258300"/>
            <a:ext cx="248490" cy="248490"/>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10" name="Freeform 10"/>
          <p:cNvSpPr/>
          <p:nvPr/>
        </p:nvSpPr>
        <p:spPr>
          <a:xfrm>
            <a:off x="9826947" y="3569273"/>
            <a:ext cx="7889215" cy="4910524"/>
          </a:xfrm>
          <a:custGeom>
            <a:avLst/>
            <a:gdLst/>
            <a:ahLst/>
            <a:cxnLst/>
            <a:rect l="l" t="t" r="r" b="b"/>
            <a:pathLst>
              <a:path w="7889215" h="4910524">
                <a:moveTo>
                  <a:pt x="0" y="0"/>
                </a:moveTo>
                <a:lnTo>
                  <a:pt x="7889215" y="0"/>
                </a:lnTo>
                <a:lnTo>
                  <a:pt x="7889215" y="4910524"/>
                </a:lnTo>
                <a:lnTo>
                  <a:pt x="0" y="4910524"/>
                </a:lnTo>
                <a:lnTo>
                  <a:pt x="0" y="0"/>
                </a:lnTo>
                <a:close/>
              </a:path>
            </a:pathLst>
          </a:custGeom>
          <a:blipFill>
            <a:blip r:embed="rId3"/>
            <a:stretch>
              <a:fillRect b="-1416"/>
            </a:stretch>
          </a:blipFill>
        </p:spPr>
        <p:txBody>
          <a:bodyPr/>
          <a:lstStyle/>
          <a:p>
            <a:endParaRPr lang="en-US"/>
          </a:p>
        </p:txBody>
      </p:sp>
      <p:sp>
        <p:nvSpPr>
          <p:cNvPr id="11" name="TextBox 11"/>
          <p:cNvSpPr txBox="1"/>
          <p:nvPr/>
        </p:nvSpPr>
        <p:spPr>
          <a:xfrm>
            <a:off x="7052654" y="742530"/>
            <a:ext cx="5151972" cy="1076325"/>
          </a:xfrm>
          <a:prstGeom prst="rect">
            <a:avLst/>
          </a:prstGeom>
        </p:spPr>
        <p:txBody>
          <a:bodyPr lIns="0" tIns="0" rIns="0" bIns="0" rtlCol="0" anchor="t">
            <a:spAutoFit/>
          </a:bodyPr>
          <a:lstStyle/>
          <a:p>
            <a:pPr marL="0" lvl="0" indent="0" algn="l">
              <a:lnSpc>
                <a:spcPts val="8400"/>
              </a:lnSpc>
            </a:pPr>
            <a:r>
              <a:rPr lang="en-US" sz="6000" b="1" spc="300">
                <a:solidFill>
                  <a:srgbClr val="000000"/>
                </a:solidFill>
                <a:latin typeface="Helios Extended Bold"/>
                <a:ea typeface="Helios Extended Bold"/>
                <a:cs typeface="Helios Extended Bold"/>
                <a:sym typeface="Helios Extended Bold"/>
              </a:rPr>
              <a:t>ANALYSIS</a:t>
            </a:r>
          </a:p>
        </p:txBody>
      </p:sp>
      <p:sp>
        <p:nvSpPr>
          <p:cNvPr id="12" name="TextBox 12"/>
          <p:cNvSpPr txBox="1"/>
          <p:nvPr/>
        </p:nvSpPr>
        <p:spPr>
          <a:xfrm>
            <a:off x="5342292" y="2136981"/>
            <a:ext cx="8969309" cy="464820"/>
          </a:xfrm>
          <a:prstGeom prst="rect">
            <a:avLst/>
          </a:prstGeom>
        </p:spPr>
        <p:txBody>
          <a:bodyPr lIns="0" tIns="0" rIns="0" bIns="0" rtlCol="0" anchor="t">
            <a:spAutoFit/>
          </a:bodyPr>
          <a:lstStyle/>
          <a:p>
            <a:pPr algn="ctr">
              <a:lnSpc>
                <a:spcPts val="3779"/>
              </a:lnSpc>
              <a:spcBef>
                <a:spcPct val="0"/>
              </a:spcBef>
            </a:pPr>
            <a:r>
              <a:rPr lang="en-US" sz="2699" spc="269">
                <a:solidFill>
                  <a:srgbClr val="000000"/>
                </a:solidFill>
                <a:latin typeface="Lato"/>
                <a:ea typeface="Lato"/>
                <a:cs typeface="Lato"/>
                <a:sym typeface="Lato"/>
              </a:rPr>
              <a:t>Summation of Pesticide Concentration by State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9367223"/>
            <a:ext cx="248490" cy="24849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780210" y="794498"/>
            <a:ext cx="248490" cy="248490"/>
            <a:chOff x="0" y="0"/>
            <a:chExt cx="812800" cy="812800"/>
          </a:xfrm>
        </p:grpSpPr>
        <p:sp>
          <p:nvSpPr>
            <p:cNvPr id="6" name="Freeform 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8" name="Freeform 8"/>
          <p:cNvSpPr/>
          <p:nvPr/>
        </p:nvSpPr>
        <p:spPr>
          <a:xfrm>
            <a:off x="1275702" y="2780265"/>
            <a:ext cx="7063572" cy="5527720"/>
          </a:xfrm>
          <a:custGeom>
            <a:avLst/>
            <a:gdLst/>
            <a:ahLst/>
            <a:cxnLst/>
            <a:rect l="l" t="t" r="r" b="b"/>
            <a:pathLst>
              <a:path w="7063572" h="5527720">
                <a:moveTo>
                  <a:pt x="0" y="0"/>
                </a:moveTo>
                <a:lnTo>
                  <a:pt x="7063572" y="0"/>
                </a:lnTo>
                <a:lnTo>
                  <a:pt x="7063572" y="5527719"/>
                </a:lnTo>
                <a:lnTo>
                  <a:pt x="0" y="5527719"/>
                </a:lnTo>
                <a:lnTo>
                  <a:pt x="0" y="0"/>
                </a:lnTo>
                <a:close/>
              </a:path>
            </a:pathLst>
          </a:custGeom>
          <a:blipFill>
            <a:blip r:embed="rId2"/>
            <a:stretch>
              <a:fillRect b="-630"/>
            </a:stretch>
          </a:blipFill>
        </p:spPr>
        <p:txBody>
          <a:bodyPr/>
          <a:lstStyle/>
          <a:p>
            <a:endParaRPr lang="en-US"/>
          </a:p>
        </p:txBody>
      </p:sp>
      <p:sp>
        <p:nvSpPr>
          <p:cNvPr id="9" name="Freeform 9"/>
          <p:cNvSpPr/>
          <p:nvPr/>
        </p:nvSpPr>
        <p:spPr>
          <a:xfrm>
            <a:off x="9144000" y="2716084"/>
            <a:ext cx="8132046" cy="5352578"/>
          </a:xfrm>
          <a:custGeom>
            <a:avLst/>
            <a:gdLst/>
            <a:ahLst/>
            <a:cxnLst/>
            <a:rect l="l" t="t" r="r" b="b"/>
            <a:pathLst>
              <a:path w="8132046" h="5352578">
                <a:moveTo>
                  <a:pt x="0" y="0"/>
                </a:moveTo>
                <a:lnTo>
                  <a:pt x="8132046" y="0"/>
                </a:lnTo>
                <a:lnTo>
                  <a:pt x="8132046" y="5352578"/>
                </a:lnTo>
                <a:lnTo>
                  <a:pt x="0" y="5352578"/>
                </a:lnTo>
                <a:lnTo>
                  <a:pt x="0" y="0"/>
                </a:lnTo>
                <a:close/>
              </a:path>
            </a:pathLst>
          </a:custGeom>
          <a:blipFill>
            <a:blip r:embed="rId3"/>
            <a:stretch>
              <a:fillRect l="-340" r="-340"/>
            </a:stretch>
          </a:blipFill>
        </p:spPr>
        <p:txBody>
          <a:bodyPr/>
          <a:lstStyle/>
          <a:p>
            <a:endParaRPr lang="en-US"/>
          </a:p>
        </p:txBody>
      </p:sp>
      <p:sp>
        <p:nvSpPr>
          <p:cNvPr id="10" name="TextBox 10"/>
          <p:cNvSpPr txBox="1"/>
          <p:nvPr/>
        </p:nvSpPr>
        <p:spPr>
          <a:xfrm>
            <a:off x="3736818" y="423863"/>
            <a:ext cx="10814364" cy="1076325"/>
          </a:xfrm>
          <a:prstGeom prst="rect">
            <a:avLst/>
          </a:prstGeom>
        </p:spPr>
        <p:txBody>
          <a:bodyPr lIns="0" tIns="0" rIns="0" bIns="0" rtlCol="0" anchor="t">
            <a:spAutoFit/>
          </a:bodyPr>
          <a:lstStyle/>
          <a:p>
            <a:pPr marL="0" lvl="0" indent="0" algn="ctr">
              <a:lnSpc>
                <a:spcPts val="8400"/>
              </a:lnSpc>
            </a:pPr>
            <a:r>
              <a:rPr lang="en-US" sz="6000" b="1" spc="300">
                <a:solidFill>
                  <a:srgbClr val="000000"/>
                </a:solidFill>
                <a:latin typeface="Helios Extended Bold"/>
                <a:ea typeface="Helios Extended Bold"/>
                <a:cs typeface="Helios Extended Bold"/>
                <a:sym typeface="Helios Extended Bold"/>
              </a:rPr>
              <a:t>ANALYSIS</a:t>
            </a:r>
          </a:p>
        </p:txBody>
      </p:sp>
      <p:sp>
        <p:nvSpPr>
          <p:cNvPr id="11" name="TextBox 11"/>
          <p:cNvSpPr txBox="1"/>
          <p:nvPr/>
        </p:nvSpPr>
        <p:spPr>
          <a:xfrm>
            <a:off x="1275702" y="8339801"/>
            <a:ext cx="4399539" cy="501955"/>
          </a:xfrm>
          <a:prstGeom prst="rect">
            <a:avLst/>
          </a:prstGeom>
        </p:spPr>
        <p:txBody>
          <a:bodyPr lIns="0" tIns="0" rIns="0" bIns="0" rtlCol="0" anchor="t">
            <a:spAutoFit/>
          </a:bodyPr>
          <a:lstStyle/>
          <a:p>
            <a:pPr algn="l">
              <a:lnSpc>
                <a:spcPts val="2019"/>
              </a:lnSpc>
            </a:pPr>
            <a:r>
              <a:rPr lang="en-US" sz="1442" spc="144">
                <a:solidFill>
                  <a:srgbClr val="272626"/>
                </a:solidFill>
                <a:latin typeface="Lato"/>
                <a:ea typeface="Lato"/>
                <a:cs typeface="Lato"/>
                <a:sym typeface="Lato"/>
              </a:rPr>
              <a:t>Source: Monarch Watch</a:t>
            </a:r>
          </a:p>
          <a:p>
            <a:pPr algn="l">
              <a:lnSpc>
                <a:spcPts val="2019"/>
              </a:lnSpc>
              <a:spcBef>
                <a:spcPct val="0"/>
              </a:spcBef>
            </a:pPr>
            <a:r>
              <a:rPr lang="en-US" sz="1442" spc="144">
                <a:solidFill>
                  <a:srgbClr val="272626"/>
                </a:solidFill>
                <a:latin typeface="Lato"/>
                <a:ea typeface="Lato"/>
                <a:cs typeface="Lato"/>
                <a:sym typeface="Lato"/>
              </a:rPr>
              <a:t>https://news.illinois.edu/view/6367/474116</a:t>
            </a:r>
          </a:p>
        </p:txBody>
      </p:sp>
      <p:sp>
        <p:nvSpPr>
          <p:cNvPr id="12" name="Freeform 12"/>
          <p:cNvSpPr/>
          <p:nvPr/>
        </p:nvSpPr>
        <p:spPr>
          <a:xfrm>
            <a:off x="10567398" y="7964738"/>
            <a:ext cx="5408838" cy="2017831"/>
          </a:xfrm>
          <a:custGeom>
            <a:avLst/>
            <a:gdLst/>
            <a:ahLst/>
            <a:cxnLst/>
            <a:rect l="l" t="t" r="r" b="b"/>
            <a:pathLst>
              <a:path w="5408838" h="2017831">
                <a:moveTo>
                  <a:pt x="0" y="0"/>
                </a:moveTo>
                <a:lnTo>
                  <a:pt x="5408838" y="0"/>
                </a:lnTo>
                <a:lnTo>
                  <a:pt x="5408838" y="2017831"/>
                </a:lnTo>
                <a:lnTo>
                  <a:pt x="0" y="2017831"/>
                </a:lnTo>
                <a:lnTo>
                  <a:pt x="0" y="0"/>
                </a:lnTo>
                <a:close/>
              </a:path>
            </a:pathLst>
          </a:custGeom>
          <a:blipFill>
            <a:blip r:embed="rId4"/>
            <a:stretch>
              <a:fillRect t="-69590" b="-5374"/>
            </a:stretch>
          </a:blipFill>
        </p:spPr>
        <p:txBody>
          <a:bodyPr/>
          <a:lstStyle/>
          <a:p>
            <a:endParaRPr lang="en-US"/>
          </a:p>
        </p:txBody>
      </p:sp>
      <p:sp>
        <p:nvSpPr>
          <p:cNvPr id="13" name="TextBox 13"/>
          <p:cNvSpPr txBox="1"/>
          <p:nvPr/>
        </p:nvSpPr>
        <p:spPr>
          <a:xfrm>
            <a:off x="4570597" y="1634681"/>
            <a:ext cx="9146805" cy="472888"/>
          </a:xfrm>
          <a:prstGeom prst="rect">
            <a:avLst/>
          </a:prstGeom>
        </p:spPr>
        <p:txBody>
          <a:bodyPr lIns="0" tIns="0" rIns="0" bIns="0" rtlCol="0" anchor="t">
            <a:spAutoFit/>
          </a:bodyPr>
          <a:lstStyle/>
          <a:p>
            <a:pPr algn="ctr">
              <a:lnSpc>
                <a:spcPts val="3854"/>
              </a:lnSpc>
              <a:spcBef>
                <a:spcPct val="0"/>
              </a:spcBef>
            </a:pPr>
            <a:r>
              <a:rPr lang="en-US" sz="2753" spc="275">
                <a:solidFill>
                  <a:srgbClr val="000000"/>
                </a:solidFill>
                <a:latin typeface="Lato"/>
                <a:ea typeface="Lato"/>
                <a:cs typeface="Lato"/>
                <a:sym typeface="Lato"/>
              </a:rPr>
              <a:t>Fall Monarch Migration Heat Map</a:t>
            </a:r>
          </a:p>
        </p:txBody>
      </p:sp>
      <p:sp>
        <p:nvSpPr>
          <p:cNvPr id="14" name="TextBox 14"/>
          <p:cNvSpPr txBox="1"/>
          <p:nvPr/>
        </p:nvSpPr>
        <p:spPr>
          <a:xfrm>
            <a:off x="9144000" y="8279409"/>
            <a:ext cx="4066023" cy="253854"/>
          </a:xfrm>
          <a:prstGeom prst="rect">
            <a:avLst/>
          </a:prstGeom>
        </p:spPr>
        <p:txBody>
          <a:bodyPr lIns="0" tIns="0" rIns="0" bIns="0" rtlCol="0" anchor="t">
            <a:spAutoFit/>
          </a:bodyPr>
          <a:lstStyle/>
          <a:p>
            <a:pPr algn="l">
              <a:lnSpc>
                <a:spcPts val="2079"/>
              </a:lnSpc>
              <a:spcBef>
                <a:spcPct val="0"/>
              </a:spcBef>
            </a:pPr>
            <a:r>
              <a:rPr lang="en-US" sz="1485" spc="148">
                <a:solidFill>
                  <a:srgbClr val="000000"/>
                </a:solidFill>
                <a:latin typeface="Lato"/>
                <a:ea typeface="Lato"/>
                <a:cs typeface="Lato"/>
                <a:sym typeface="Lato"/>
              </a:rPr>
              <a:t>*No data provided for Alaska</a:t>
            </a:r>
          </a:p>
        </p:txBody>
      </p:sp>
      <p:sp>
        <p:nvSpPr>
          <p:cNvPr id="15" name="TextBox 15"/>
          <p:cNvSpPr txBox="1"/>
          <p:nvPr/>
        </p:nvSpPr>
        <p:spPr>
          <a:xfrm>
            <a:off x="2798377" y="9330725"/>
            <a:ext cx="9582094" cy="541400"/>
          </a:xfrm>
          <a:prstGeom prst="rect">
            <a:avLst/>
          </a:prstGeom>
        </p:spPr>
        <p:txBody>
          <a:bodyPr lIns="0" tIns="0" rIns="0" bIns="0" rtlCol="0" anchor="t">
            <a:spAutoFit/>
          </a:bodyPr>
          <a:lstStyle/>
          <a:p>
            <a:pPr algn="l">
              <a:lnSpc>
                <a:spcPts val="2184"/>
              </a:lnSpc>
              <a:spcBef>
                <a:spcPct val="0"/>
              </a:spcBef>
            </a:pPr>
            <a:r>
              <a:rPr lang="en-US" sz="1560" i="1" spc="156">
                <a:solidFill>
                  <a:srgbClr val="000000"/>
                </a:solidFill>
                <a:latin typeface="Lato Italics"/>
                <a:ea typeface="Lato Italics"/>
                <a:cs typeface="Lato Italics"/>
                <a:sym typeface="Lato Italics"/>
              </a:rPr>
              <a:t>We acknowledge that this data was collected by citizen data reporters. Please understand the implications of human error and bias on the heat map.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9296400"/>
            <a:ext cx="248490" cy="24849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780210" y="794498"/>
            <a:ext cx="248490" cy="248490"/>
            <a:chOff x="0" y="0"/>
            <a:chExt cx="812800" cy="812800"/>
          </a:xfrm>
        </p:grpSpPr>
        <p:sp>
          <p:nvSpPr>
            <p:cNvPr id="6" name="Freeform 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8" name="Freeform 8"/>
          <p:cNvSpPr/>
          <p:nvPr/>
        </p:nvSpPr>
        <p:spPr>
          <a:xfrm>
            <a:off x="0" y="4661327"/>
            <a:ext cx="8354464" cy="6420120"/>
          </a:xfrm>
          <a:custGeom>
            <a:avLst/>
            <a:gdLst/>
            <a:ahLst/>
            <a:cxnLst/>
            <a:rect l="l" t="t" r="r" b="b"/>
            <a:pathLst>
              <a:path w="8354464" h="6420120">
                <a:moveTo>
                  <a:pt x="0" y="0"/>
                </a:moveTo>
                <a:lnTo>
                  <a:pt x="8354464" y="0"/>
                </a:lnTo>
                <a:lnTo>
                  <a:pt x="8354464" y="6420121"/>
                </a:lnTo>
                <a:lnTo>
                  <a:pt x="0" y="6420121"/>
                </a:lnTo>
                <a:lnTo>
                  <a:pt x="0" y="0"/>
                </a:lnTo>
                <a:close/>
              </a:path>
            </a:pathLst>
          </a:custGeom>
          <a:blipFill>
            <a:blip r:embed="rId2"/>
            <a:stretch>
              <a:fillRect/>
            </a:stretch>
          </a:blipFill>
        </p:spPr>
        <p:txBody>
          <a:bodyPr/>
          <a:lstStyle/>
          <a:p>
            <a:endParaRPr lang="en-US"/>
          </a:p>
        </p:txBody>
      </p:sp>
      <p:sp>
        <p:nvSpPr>
          <p:cNvPr id="9" name="Freeform 9"/>
          <p:cNvSpPr/>
          <p:nvPr/>
        </p:nvSpPr>
        <p:spPr>
          <a:xfrm>
            <a:off x="1496213" y="1323398"/>
            <a:ext cx="15421424" cy="5018860"/>
          </a:xfrm>
          <a:custGeom>
            <a:avLst/>
            <a:gdLst/>
            <a:ahLst/>
            <a:cxnLst/>
            <a:rect l="l" t="t" r="r" b="b"/>
            <a:pathLst>
              <a:path w="15421424" h="5018860">
                <a:moveTo>
                  <a:pt x="0" y="0"/>
                </a:moveTo>
                <a:lnTo>
                  <a:pt x="15421425" y="0"/>
                </a:lnTo>
                <a:lnTo>
                  <a:pt x="15421425" y="5018860"/>
                </a:lnTo>
                <a:lnTo>
                  <a:pt x="0" y="5018860"/>
                </a:lnTo>
                <a:lnTo>
                  <a:pt x="0" y="0"/>
                </a:lnTo>
                <a:close/>
              </a:path>
            </a:pathLst>
          </a:custGeom>
          <a:blipFill>
            <a:blip r:embed="rId3"/>
            <a:stretch>
              <a:fillRect t="-411" b="-411"/>
            </a:stretch>
          </a:blipFill>
        </p:spPr>
        <p:txBody>
          <a:bodyPr/>
          <a:lstStyle/>
          <a:p>
            <a:endParaRPr lang="en-US"/>
          </a:p>
        </p:txBody>
      </p:sp>
      <p:sp>
        <p:nvSpPr>
          <p:cNvPr id="10" name="TextBox 10"/>
          <p:cNvSpPr txBox="1"/>
          <p:nvPr/>
        </p:nvSpPr>
        <p:spPr>
          <a:xfrm>
            <a:off x="4684077" y="80963"/>
            <a:ext cx="8919845" cy="1076325"/>
          </a:xfrm>
          <a:prstGeom prst="rect">
            <a:avLst/>
          </a:prstGeom>
        </p:spPr>
        <p:txBody>
          <a:bodyPr lIns="0" tIns="0" rIns="0" bIns="0" rtlCol="0" anchor="t">
            <a:spAutoFit/>
          </a:bodyPr>
          <a:lstStyle/>
          <a:p>
            <a:pPr marL="0" lvl="0" indent="0" algn="ctr">
              <a:lnSpc>
                <a:spcPts val="8400"/>
              </a:lnSpc>
            </a:pPr>
            <a:r>
              <a:rPr lang="en-US" sz="6000" b="1" spc="300">
                <a:solidFill>
                  <a:srgbClr val="000000"/>
                </a:solidFill>
                <a:latin typeface="Helios Extended Bold"/>
                <a:ea typeface="Helios Extended Bold"/>
                <a:cs typeface="Helios Extended Bold"/>
                <a:sym typeface="Helios Extended Bold"/>
              </a:rPr>
              <a:t>CONCLUSION</a:t>
            </a:r>
          </a:p>
        </p:txBody>
      </p:sp>
      <p:sp>
        <p:nvSpPr>
          <p:cNvPr id="11" name="TextBox 11"/>
          <p:cNvSpPr txBox="1"/>
          <p:nvPr/>
        </p:nvSpPr>
        <p:spPr>
          <a:xfrm>
            <a:off x="8354464" y="6743423"/>
            <a:ext cx="8563174" cy="1432753"/>
          </a:xfrm>
          <a:prstGeom prst="rect">
            <a:avLst/>
          </a:prstGeom>
        </p:spPr>
        <p:txBody>
          <a:bodyPr lIns="0" tIns="0" rIns="0" bIns="0" rtlCol="0" anchor="t">
            <a:spAutoFit/>
          </a:bodyPr>
          <a:lstStyle/>
          <a:p>
            <a:pPr marL="0" lvl="0" indent="0" algn="l">
              <a:lnSpc>
                <a:spcPts val="2873"/>
              </a:lnSpc>
            </a:pPr>
            <a:r>
              <a:rPr lang="en-US" sz="1796" spc="179">
                <a:solidFill>
                  <a:srgbClr val="000000"/>
                </a:solidFill>
                <a:latin typeface="Lato"/>
                <a:ea typeface="Lato"/>
                <a:cs typeface="Lato"/>
                <a:sym typeface="Lato"/>
              </a:rPr>
              <a:t>We prepared the data for future time series analysis, which will give us a better idea of areas that have the highest concentration of pesticides. We are interested in the higher concentration levels as time progresses among the states and possibly the city level.</a:t>
            </a:r>
          </a:p>
        </p:txBody>
      </p:sp>
      <p:sp>
        <p:nvSpPr>
          <p:cNvPr id="12" name="TextBox 12"/>
          <p:cNvSpPr txBox="1"/>
          <p:nvPr/>
        </p:nvSpPr>
        <p:spPr>
          <a:xfrm>
            <a:off x="8354464" y="8428463"/>
            <a:ext cx="8563174" cy="2156653"/>
          </a:xfrm>
          <a:prstGeom prst="rect">
            <a:avLst/>
          </a:prstGeom>
        </p:spPr>
        <p:txBody>
          <a:bodyPr lIns="0" tIns="0" rIns="0" bIns="0" rtlCol="0" anchor="t">
            <a:spAutoFit/>
          </a:bodyPr>
          <a:lstStyle/>
          <a:p>
            <a:pPr algn="l">
              <a:lnSpc>
                <a:spcPts val="2873"/>
              </a:lnSpc>
            </a:pPr>
            <a:r>
              <a:rPr lang="en-US" sz="1796" spc="179">
                <a:solidFill>
                  <a:srgbClr val="000000"/>
                </a:solidFill>
                <a:latin typeface="Lato"/>
                <a:ea typeface="Lato"/>
                <a:cs typeface="Lato"/>
                <a:sym typeface="Lato"/>
              </a:rPr>
              <a:t>The one-way ANOVA shows a significant difference in butterfly sightings across years (p &lt; 0.0001), and the plot reveals a declining trend in recent years.</a:t>
            </a:r>
          </a:p>
          <a:p>
            <a:pPr algn="l">
              <a:lnSpc>
                <a:spcPts val="2873"/>
              </a:lnSpc>
            </a:pPr>
            <a:endParaRPr lang="en-US" sz="1796" spc="179">
              <a:solidFill>
                <a:srgbClr val="000000"/>
              </a:solidFill>
              <a:latin typeface="Lato"/>
              <a:ea typeface="Lato"/>
              <a:cs typeface="Lato"/>
              <a:sym typeface="Lato"/>
            </a:endParaRPr>
          </a:p>
          <a:p>
            <a:pPr algn="l">
              <a:lnSpc>
                <a:spcPts val="2873"/>
              </a:lnSpc>
            </a:pPr>
            <a:endParaRPr lang="en-US" sz="1796" spc="179">
              <a:solidFill>
                <a:srgbClr val="000000"/>
              </a:solidFill>
              <a:latin typeface="Lato"/>
              <a:ea typeface="Lato"/>
              <a:cs typeface="Lato"/>
              <a:sym typeface="Lato"/>
            </a:endParaRPr>
          </a:p>
          <a:p>
            <a:pPr marL="0" lvl="0" indent="0" algn="l">
              <a:lnSpc>
                <a:spcPts val="2873"/>
              </a:lnSpc>
            </a:pPr>
            <a:endParaRPr lang="en-US" sz="1796" spc="179">
              <a:solidFill>
                <a:srgbClr val="000000"/>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9367223"/>
            <a:ext cx="248490" cy="24849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780210" y="794498"/>
            <a:ext cx="248490" cy="248490"/>
            <a:chOff x="0" y="0"/>
            <a:chExt cx="812800" cy="812800"/>
          </a:xfrm>
        </p:grpSpPr>
        <p:sp>
          <p:nvSpPr>
            <p:cNvPr id="6" name="Freeform 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8" name="TextBox 8"/>
          <p:cNvSpPr txBox="1"/>
          <p:nvPr/>
        </p:nvSpPr>
        <p:spPr>
          <a:xfrm>
            <a:off x="8006739" y="3703426"/>
            <a:ext cx="9252561" cy="1689965"/>
          </a:xfrm>
          <a:prstGeom prst="rect">
            <a:avLst/>
          </a:prstGeom>
        </p:spPr>
        <p:txBody>
          <a:bodyPr lIns="0" tIns="0" rIns="0" bIns="0" rtlCol="0" anchor="t">
            <a:spAutoFit/>
          </a:bodyPr>
          <a:lstStyle/>
          <a:p>
            <a:pPr marL="0" lvl="0" indent="0" algn="ctr">
              <a:lnSpc>
                <a:spcPts val="13337"/>
              </a:lnSpc>
            </a:pPr>
            <a:r>
              <a:rPr lang="en-US" sz="9526" b="1" spc="476">
                <a:solidFill>
                  <a:srgbClr val="000000"/>
                </a:solidFill>
                <a:latin typeface="Helios Extended Bold"/>
                <a:ea typeface="Helios Extended Bold"/>
                <a:cs typeface="Helios Extended Bold"/>
                <a:sym typeface="Helios Extended Bold"/>
              </a:rPr>
              <a:t>THANK YOU</a:t>
            </a:r>
          </a:p>
        </p:txBody>
      </p:sp>
      <p:sp>
        <p:nvSpPr>
          <p:cNvPr id="9" name="TextBox 9"/>
          <p:cNvSpPr txBox="1"/>
          <p:nvPr/>
        </p:nvSpPr>
        <p:spPr>
          <a:xfrm>
            <a:off x="9915110" y="5813488"/>
            <a:ext cx="5435820" cy="598418"/>
          </a:xfrm>
          <a:prstGeom prst="rect">
            <a:avLst/>
          </a:prstGeom>
        </p:spPr>
        <p:txBody>
          <a:bodyPr lIns="0" tIns="0" rIns="0" bIns="0" rtlCol="0" anchor="t">
            <a:spAutoFit/>
          </a:bodyPr>
          <a:lstStyle/>
          <a:p>
            <a:pPr algn="ctr">
              <a:lnSpc>
                <a:spcPts val="4816"/>
              </a:lnSpc>
              <a:spcBef>
                <a:spcPct val="0"/>
              </a:spcBef>
            </a:pPr>
            <a:r>
              <a:rPr lang="en-US" sz="3440" b="1" spc="344">
                <a:solidFill>
                  <a:srgbClr val="000000"/>
                </a:solidFill>
                <a:latin typeface="Lato Bold"/>
                <a:ea typeface="Lato Bold"/>
                <a:cs typeface="Lato Bold"/>
                <a:sym typeface="Lato Bold"/>
              </a:rPr>
              <a:t>Sources and Citations</a:t>
            </a:r>
          </a:p>
        </p:txBody>
      </p:sp>
      <p:sp>
        <p:nvSpPr>
          <p:cNvPr id="10" name="TextBox 10"/>
          <p:cNvSpPr txBox="1"/>
          <p:nvPr/>
        </p:nvSpPr>
        <p:spPr>
          <a:xfrm>
            <a:off x="8006739" y="7118664"/>
            <a:ext cx="9689172" cy="448429"/>
          </a:xfrm>
          <a:prstGeom prst="rect">
            <a:avLst/>
          </a:prstGeom>
        </p:spPr>
        <p:txBody>
          <a:bodyPr lIns="0" tIns="0" rIns="0" bIns="0" rtlCol="0" anchor="t">
            <a:spAutoFit/>
          </a:bodyPr>
          <a:lstStyle/>
          <a:p>
            <a:pPr algn="l">
              <a:lnSpc>
                <a:spcPts val="3633"/>
              </a:lnSpc>
              <a:spcBef>
                <a:spcPct val="0"/>
              </a:spcBef>
            </a:pPr>
            <a:r>
              <a:rPr lang="en-US" sz="2595" spc="259">
                <a:solidFill>
                  <a:srgbClr val="000000"/>
                </a:solidFill>
                <a:latin typeface="Lato"/>
                <a:ea typeface="Lato"/>
                <a:cs typeface="Lato"/>
                <a:sym typeface="Lato"/>
              </a:rPr>
              <a:t>All images besides diagrams were sourced from Canva.</a:t>
            </a:r>
          </a:p>
        </p:txBody>
      </p:sp>
      <p:sp>
        <p:nvSpPr>
          <p:cNvPr id="11" name="Freeform 11"/>
          <p:cNvSpPr/>
          <p:nvPr/>
        </p:nvSpPr>
        <p:spPr>
          <a:xfrm>
            <a:off x="-3698424" y="-217793"/>
            <a:ext cx="10504793" cy="10504793"/>
          </a:xfrm>
          <a:custGeom>
            <a:avLst/>
            <a:gdLst/>
            <a:ahLst/>
            <a:cxnLst/>
            <a:rect l="l" t="t" r="r" b="b"/>
            <a:pathLst>
              <a:path w="10504793" h="10504793">
                <a:moveTo>
                  <a:pt x="0" y="0"/>
                </a:moveTo>
                <a:lnTo>
                  <a:pt x="10504793" y="0"/>
                </a:lnTo>
                <a:lnTo>
                  <a:pt x="10504793" y="10504793"/>
                </a:lnTo>
                <a:lnTo>
                  <a:pt x="0" y="10504793"/>
                </a:lnTo>
                <a:lnTo>
                  <a:pt x="0" y="0"/>
                </a:lnTo>
                <a:close/>
              </a:path>
            </a:pathLst>
          </a:custGeom>
          <a:blipFill>
            <a:blip r:embed="rId2"/>
            <a:stretch>
              <a:fillRect/>
            </a:stretch>
          </a:blipFill>
        </p:spPr>
        <p:txBody>
          <a:bodyPr/>
          <a:lstStyle/>
          <a:p>
            <a:endParaRPr lang="en-US"/>
          </a:p>
        </p:txBody>
      </p:sp>
      <p:sp>
        <p:nvSpPr>
          <p:cNvPr id="12" name="Freeform 12"/>
          <p:cNvSpPr/>
          <p:nvPr/>
        </p:nvSpPr>
        <p:spPr>
          <a:xfrm>
            <a:off x="410274" y="3400871"/>
            <a:ext cx="5808765" cy="3485259"/>
          </a:xfrm>
          <a:custGeom>
            <a:avLst/>
            <a:gdLst/>
            <a:ahLst/>
            <a:cxnLst/>
            <a:rect l="l" t="t" r="r" b="b"/>
            <a:pathLst>
              <a:path w="5808765" h="3485259">
                <a:moveTo>
                  <a:pt x="0" y="0"/>
                </a:moveTo>
                <a:lnTo>
                  <a:pt x="5808764" y="0"/>
                </a:lnTo>
                <a:lnTo>
                  <a:pt x="5808764" y="3485258"/>
                </a:lnTo>
                <a:lnTo>
                  <a:pt x="0" y="348525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359</Words>
  <Application>Microsoft Office PowerPoint</Application>
  <PresentationFormat>Custom</PresentationFormat>
  <Paragraphs>31</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Datathon 2024</dc:title>
  <cp:lastModifiedBy>Lauren Hochman (student)</cp:lastModifiedBy>
  <cp:revision>5</cp:revision>
  <dcterms:created xsi:type="dcterms:W3CDTF">2006-08-16T00:00:00Z</dcterms:created>
  <dcterms:modified xsi:type="dcterms:W3CDTF">2024-10-06T16:51:58Z</dcterms:modified>
  <dc:identifier>DAGSzrS3m_g</dc:identifier>
</cp:coreProperties>
</file>

<file path=docProps/thumbnail.jpeg>
</file>